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1" r:id="rId3"/>
    <p:sldId id="282" r:id="rId4"/>
    <p:sldId id="286" r:id="rId5"/>
    <p:sldId id="283" r:id="rId6"/>
    <p:sldId id="284" r:id="rId7"/>
    <p:sldId id="285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//upload.wikimedia.org/wikipedia/commons/e/e6/SolarSystemAbundances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Nucleosynthesis</a:t>
            </a:r>
            <a:r>
              <a:rPr lang="en-US" altLang="ko-KR" dirty="0" smtClean="0"/>
              <a:t>:</a:t>
            </a:r>
          </a:p>
          <a:p>
            <a:pPr lvl="1"/>
            <a:r>
              <a:rPr lang="en-US" altLang="ko-KR" dirty="0" smtClean="0"/>
              <a:t>Elemental abundance in solar system</a:t>
            </a:r>
          </a:p>
        </p:txBody>
      </p:sp>
      <p:pic>
        <p:nvPicPr>
          <p:cNvPr id="18434" name="Picture 2" descr="File:SolarSystemAbundance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7620000" cy="340042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483768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http://en.wikipedia.org/wiki/File:SolarSystemAbundances.png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Characteristics of the elemental abundance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H &amp; He are the two elements most abundant. H/He=12.5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The abundance decreases exponentially up to Z=50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Elements z&gt;50 are very low, their abundance shows relatively little </a:t>
            </a:r>
            <a:r>
              <a:rPr lang="en-US" altLang="ko-KR" sz="2400" dirty="0" err="1" smtClean="0"/>
              <a:t>changee</a:t>
            </a:r>
            <a:r>
              <a:rPr lang="en-US" altLang="ko-KR" sz="2400" dirty="0" smtClean="0"/>
              <a:t> as a function of Z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altLang="ko-KR" sz="24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Oddo</a:t>
            </a: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-Harkins rule” for Z&gt;5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noProof="0" dirty="0" smtClean="0"/>
              <a:t>The abundances of Li, Be, &amp; B are </a:t>
            </a:r>
            <a:r>
              <a:rPr lang="en-US" altLang="ko-KR" sz="2400" noProof="0" dirty="0" err="1" smtClean="0"/>
              <a:t>extremly</a:t>
            </a:r>
            <a:r>
              <a:rPr lang="en-US" altLang="ko-KR" sz="2400" noProof="0" dirty="0" smtClean="0"/>
              <a:t> low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en-US" altLang="ko-KR" sz="240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</a:t>
            </a:r>
            <a:r>
              <a:rPr kumimoji="0" lang="en-US" altLang="ko-KR" sz="240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prominently high w/r to other neighbors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baseline="-25000" noProof="0" dirty="0" smtClean="0"/>
              <a:t>43</a:t>
            </a:r>
            <a:r>
              <a:rPr lang="en-US" altLang="ko-KR" sz="2400" baseline="0" noProof="0" dirty="0" smtClean="0"/>
              <a:t>Tc &amp; </a:t>
            </a:r>
            <a:r>
              <a:rPr lang="en-US" altLang="ko-KR" sz="2400" baseline="-25000" noProof="0" dirty="0" smtClean="0"/>
              <a:t>61</a:t>
            </a:r>
            <a:r>
              <a:rPr lang="en-US" altLang="ko-KR" sz="2400" baseline="0" noProof="0" dirty="0" smtClean="0"/>
              <a:t>Pm are missing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Elements Z&gt;83 (Bi) are very rare &amp; unstable</a:t>
            </a:r>
          </a:p>
          <a:p>
            <a:pPr marL="1188720" lvl="2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sym typeface="Wingdings" pitchFamily="2" charset="2"/>
              </a:rPr>
              <a:t> All these characteristics can be </a:t>
            </a:r>
            <a:r>
              <a:rPr lang="en-US" altLang="ko-KR" sz="2800" dirty="0" err="1" smtClean="0">
                <a:sym typeface="Wingdings" pitchFamily="2" charset="2"/>
              </a:rPr>
              <a:t>xplained</a:t>
            </a:r>
            <a:r>
              <a:rPr lang="en-US" altLang="ko-KR" sz="2800" dirty="0" smtClean="0">
                <a:sym typeface="Wingdings" pitchFamily="2" charset="2"/>
              </a:rPr>
              <a:t> with </a:t>
            </a:r>
            <a:r>
              <a:rPr lang="en-US" altLang="ko-KR" sz="2800" dirty="0" err="1" smtClean="0">
                <a:sym typeface="Wingdings" pitchFamily="2" charset="2"/>
              </a:rPr>
              <a:t>nucleosynthesis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err="1" smtClean="0"/>
              <a:t>Nucleosynthesis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800" dirty="0" smtClean="0"/>
              <a:t>H-burning, T&gt;10</a:t>
            </a:r>
            <a:r>
              <a:rPr lang="en-US" altLang="ko-KR" sz="2800" baseline="30000" dirty="0" smtClean="0"/>
              <a:t>7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K, d&gt;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100 g/cm</a:t>
            </a:r>
            <a:r>
              <a:rPr lang="en-US" altLang="ko-KR" sz="2800" baseline="30000" dirty="0" smtClean="0"/>
              <a:t>3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</a:t>
            </a:r>
            <a:r>
              <a:rPr lang="en-US" altLang="ko-KR" sz="2800" dirty="0" smtClean="0"/>
              <a:t>H(p, e</a:t>
            </a:r>
            <a:r>
              <a:rPr lang="en-US" altLang="ko-KR" sz="2800" baseline="30000" dirty="0" smtClean="0"/>
              <a:t>+</a:t>
            </a:r>
            <a:r>
              <a:rPr lang="en-US" altLang="ko-KR" sz="2800" dirty="0" smtClean="0"/>
              <a:t> n)</a:t>
            </a:r>
            <a:r>
              <a:rPr lang="en-US" altLang="ko-KR" sz="2800" baseline="30000" dirty="0" smtClean="0"/>
              <a:t>2</a:t>
            </a:r>
            <a:r>
              <a:rPr lang="en-US" altLang="ko-KR" sz="2800" dirty="0" smtClean="0"/>
              <a:t>D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(e</a:t>
            </a:r>
            <a:r>
              <a:rPr lang="en-US" altLang="ko-KR" sz="2800" baseline="30000" dirty="0" smtClean="0"/>
              <a:t>+</a:t>
            </a:r>
            <a:r>
              <a:rPr lang="en-US" altLang="ko-KR" sz="2800" dirty="0" smtClean="0"/>
              <a:t>, e</a:t>
            </a:r>
            <a:r>
              <a:rPr lang="en-US" altLang="ko-KR" sz="2800" baseline="30000" dirty="0" smtClean="0"/>
              <a:t>-</a:t>
            </a:r>
            <a:r>
              <a:rPr lang="en-US" altLang="ko-KR" sz="2800" dirty="0" smtClean="0"/>
              <a:t>) (annihilation)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2</a:t>
            </a:r>
            <a:r>
              <a:rPr lang="en-US" altLang="ko-KR" sz="2800" dirty="0" smtClean="0"/>
              <a:t>D(p, g)</a:t>
            </a:r>
            <a:r>
              <a:rPr lang="en-US" altLang="ko-KR" sz="2800" baseline="30000" dirty="0" smtClean="0"/>
              <a:t>3</a:t>
            </a:r>
            <a:r>
              <a:rPr lang="en-US" altLang="ko-KR" sz="2800" dirty="0" smtClean="0"/>
              <a:t>He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3</a:t>
            </a:r>
            <a:r>
              <a:rPr lang="en-US" altLang="ko-KR" sz="2800" dirty="0" smtClean="0"/>
              <a:t>He(</a:t>
            </a:r>
            <a:r>
              <a:rPr lang="en-US" altLang="ko-KR" sz="2800" baseline="30000" dirty="0" smtClean="0"/>
              <a:t>3</a:t>
            </a:r>
            <a:r>
              <a:rPr lang="en-US" altLang="ko-KR" sz="2800" dirty="0" smtClean="0"/>
              <a:t>He, 2p)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</a:t>
            </a:r>
            <a:endParaRPr lang="en-US" altLang="ko-KR" sz="2800" baseline="300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800" dirty="0" smtClean="0"/>
              <a:t>Synthesis with intermediate  nuclei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Be(e</a:t>
            </a:r>
            <a:r>
              <a:rPr lang="en-US" altLang="ko-KR" sz="2800" baseline="30000" dirty="0" smtClean="0"/>
              <a:t>-</a:t>
            </a:r>
            <a:r>
              <a:rPr lang="en-US" altLang="ko-KR" sz="2800" dirty="0" smtClean="0"/>
              <a:t>, n)</a:t>
            </a: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Li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Li(p, g)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--&gt; 2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sz="2800" dirty="0" smtClean="0"/>
              <a:t>Or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Be(p, g)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 --&gt; 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+ e</a:t>
            </a:r>
            <a:r>
              <a:rPr lang="en-US" altLang="ko-KR" sz="2800" baseline="30000" dirty="0" smtClean="0"/>
              <a:t>-</a:t>
            </a:r>
            <a:r>
              <a:rPr lang="en-US" altLang="ko-KR" sz="2800" dirty="0" smtClean="0"/>
              <a:t> + n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Be--&gt;2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800" dirty="0" smtClean="0"/>
              <a:t>CNO cycle</a:t>
            </a:r>
            <a:r>
              <a:rPr lang="en-US" altLang="ko-KR" sz="2800" dirty="0" smtClean="0"/>
              <a:t>, T&lt;10</a:t>
            </a:r>
            <a:r>
              <a:rPr lang="en-US" altLang="ko-KR" sz="2800" baseline="30000" dirty="0" smtClean="0"/>
              <a:t>8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K</a:t>
            </a:r>
            <a:endParaRPr lang="en-US" altLang="ko-KR" sz="2800" baseline="300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12</a:t>
            </a:r>
            <a:r>
              <a:rPr lang="pt-BR" altLang="ko-KR" sz="2800" dirty="0" smtClean="0"/>
              <a:t>C(p, g)</a:t>
            </a:r>
            <a:r>
              <a:rPr lang="pt-BR" altLang="ko-KR" sz="2800" baseline="30000" dirty="0" smtClean="0"/>
              <a:t>13</a:t>
            </a:r>
            <a:r>
              <a:rPr lang="pt-BR" altLang="ko-KR" sz="2800" dirty="0" smtClean="0"/>
              <a:t>N --&gt; </a:t>
            </a:r>
            <a:r>
              <a:rPr lang="pt-BR" altLang="ko-KR" sz="2800" baseline="30000" dirty="0" smtClean="0"/>
              <a:t>13</a:t>
            </a:r>
            <a:r>
              <a:rPr lang="pt-BR" altLang="ko-KR" sz="2800" dirty="0" smtClean="0"/>
              <a:t>C + e</a:t>
            </a:r>
            <a:r>
              <a:rPr lang="pt-BR" altLang="ko-KR" sz="2800" baseline="30000" dirty="0" smtClean="0"/>
              <a:t>-</a:t>
            </a:r>
            <a:r>
              <a:rPr lang="pt-BR" altLang="ko-KR" sz="2800" dirty="0" smtClean="0"/>
              <a:t> + </a:t>
            </a:r>
            <a:r>
              <a:rPr lang="pt-BR" altLang="ko-KR" sz="2800" dirty="0" smtClean="0"/>
              <a:t>n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13</a:t>
            </a:r>
            <a:r>
              <a:rPr lang="en-US" altLang="ko-KR" sz="2800" dirty="0" smtClean="0"/>
              <a:t>C(p, g)</a:t>
            </a:r>
            <a:r>
              <a:rPr lang="en-US" altLang="ko-KR" sz="2800" baseline="30000" dirty="0" smtClean="0"/>
              <a:t>14</a:t>
            </a:r>
            <a:r>
              <a:rPr lang="en-US" altLang="ko-KR" sz="2800" dirty="0" smtClean="0"/>
              <a:t>N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14</a:t>
            </a:r>
            <a:r>
              <a:rPr lang="pt-BR" altLang="ko-KR" sz="2800" dirty="0" smtClean="0"/>
              <a:t>N(p, g)</a:t>
            </a:r>
            <a:r>
              <a:rPr lang="pt-BR" altLang="ko-KR" sz="2800" baseline="30000" dirty="0" smtClean="0"/>
              <a:t>15</a:t>
            </a:r>
            <a:r>
              <a:rPr lang="pt-BR" altLang="ko-KR" sz="2800" dirty="0" smtClean="0"/>
              <a:t>O --&gt; </a:t>
            </a:r>
            <a:r>
              <a:rPr lang="pt-BR" altLang="ko-KR" sz="2800" baseline="30000" dirty="0" smtClean="0"/>
              <a:t>15</a:t>
            </a:r>
            <a:r>
              <a:rPr lang="pt-BR" altLang="ko-KR" sz="2800" dirty="0" smtClean="0"/>
              <a:t>N + e</a:t>
            </a:r>
            <a:r>
              <a:rPr lang="pt-BR" altLang="ko-KR" sz="2800" baseline="30000" dirty="0" smtClean="0"/>
              <a:t>-</a:t>
            </a:r>
            <a:r>
              <a:rPr lang="pt-BR" altLang="ko-KR" sz="2800" dirty="0" smtClean="0"/>
              <a:t> + n</a:t>
            </a: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15</a:t>
            </a:r>
            <a:r>
              <a:rPr lang="en-US" altLang="ko-KR" sz="2800" dirty="0" smtClean="0"/>
              <a:t>N(p, a)</a:t>
            </a: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O(p, g)</a:t>
            </a:r>
            <a:r>
              <a:rPr lang="pt-BR" altLang="ko-KR" sz="2800" baseline="30000" dirty="0" smtClean="0"/>
              <a:t>17</a:t>
            </a:r>
            <a:r>
              <a:rPr lang="pt-BR" altLang="ko-KR" sz="2800" dirty="0" smtClean="0"/>
              <a:t>F --&gt; </a:t>
            </a:r>
            <a:r>
              <a:rPr lang="pt-BR" altLang="ko-KR" sz="2800" baseline="30000" dirty="0" smtClean="0"/>
              <a:t>17</a:t>
            </a:r>
            <a:r>
              <a:rPr lang="pt-BR" altLang="ko-KR" sz="2800" dirty="0" smtClean="0"/>
              <a:t>O + e</a:t>
            </a:r>
            <a:r>
              <a:rPr lang="pt-BR" altLang="ko-KR" sz="2800" baseline="30000" dirty="0" smtClean="0"/>
              <a:t>-</a:t>
            </a:r>
            <a:r>
              <a:rPr lang="pt-BR" altLang="ko-KR" sz="2800" dirty="0" smtClean="0"/>
              <a:t> + </a:t>
            </a:r>
            <a:r>
              <a:rPr lang="pt-BR" altLang="ko-KR" sz="2800" dirty="0" smtClean="0"/>
              <a:t>n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17</a:t>
            </a:r>
            <a:r>
              <a:rPr lang="en-US" altLang="ko-KR" sz="2800" dirty="0" smtClean="0"/>
              <a:t>O(p, a)</a:t>
            </a:r>
            <a:r>
              <a:rPr lang="en-US" altLang="ko-KR" sz="2800" baseline="30000" dirty="0" smtClean="0"/>
              <a:t>14</a:t>
            </a:r>
            <a:r>
              <a:rPr lang="en-US" altLang="ko-KR" sz="2800" dirty="0" smtClean="0"/>
              <a:t>N 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800" dirty="0" smtClean="0"/>
              <a:t>Helium-burning, </a:t>
            </a:r>
            <a:r>
              <a:rPr lang="en-US" altLang="ko-KR" sz="2800" dirty="0" smtClean="0"/>
              <a:t>T~ 10</a:t>
            </a:r>
            <a:r>
              <a:rPr lang="en-US" altLang="ko-KR" sz="2800" baseline="30000" dirty="0" smtClean="0"/>
              <a:t>8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K, d~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10</a:t>
            </a:r>
            <a:r>
              <a:rPr lang="en-US" altLang="ko-KR" sz="2800" baseline="30000" dirty="0" smtClean="0"/>
              <a:t>5</a:t>
            </a:r>
            <a:r>
              <a:rPr lang="en-US" altLang="ko-KR" sz="2800" dirty="0" smtClean="0"/>
              <a:t> </a:t>
            </a:r>
            <a:r>
              <a:rPr lang="en-US" altLang="ko-KR" sz="2800" dirty="0" smtClean="0"/>
              <a:t>g/cm</a:t>
            </a:r>
            <a:r>
              <a:rPr lang="en-US" altLang="ko-KR" sz="2800" baseline="30000" dirty="0" smtClean="0"/>
              <a:t>3</a:t>
            </a: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+ 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--&gt; 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Be(a, g)</a:t>
            </a: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C(a, g)</a:t>
            </a:r>
            <a:r>
              <a:rPr lang="en-US" altLang="ko-KR" sz="2800" baseline="30000" dirty="0" smtClean="0"/>
              <a:t>16</a:t>
            </a:r>
            <a:r>
              <a:rPr lang="en-US" altLang="ko-KR" sz="2800" dirty="0" smtClean="0"/>
              <a:t>O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16</a:t>
            </a:r>
            <a:r>
              <a:rPr lang="en-US" altLang="ko-KR" sz="2800" dirty="0" smtClean="0"/>
              <a:t>O(a, g)</a:t>
            </a:r>
            <a:r>
              <a:rPr lang="en-US" altLang="ko-KR" sz="2800" baseline="30000" dirty="0" smtClean="0"/>
              <a:t>20</a:t>
            </a:r>
            <a:r>
              <a:rPr lang="en-US" altLang="ko-KR" sz="2800" dirty="0" smtClean="0"/>
              <a:t>Ne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20</a:t>
            </a:r>
            <a:r>
              <a:rPr lang="en-US" altLang="ko-KR" sz="2800" dirty="0" smtClean="0"/>
              <a:t>Ne(a, g)</a:t>
            </a:r>
            <a:r>
              <a:rPr lang="en-US" altLang="ko-KR" sz="2800" baseline="30000" dirty="0" smtClean="0"/>
              <a:t>24</a:t>
            </a:r>
            <a:r>
              <a:rPr lang="en-US" altLang="ko-KR" sz="2800" dirty="0" smtClean="0"/>
              <a:t>Mg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</a:pPr>
            <a:r>
              <a:rPr lang="en-US" altLang="ko-KR" sz="2800" dirty="0" smtClean="0"/>
              <a:t>C- &amp; O-burning,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T&gt;8*10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 K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400" baseline="30000" dirty="0" smtClean="0"/>
              <a:t>12</a:t>
            </a:r>
            <a:r>
              <a:rPr lang="en-US" altLang="ko-KR" sz="2400" dirty="0" smtClean="0"/>
              <a:t>C(</a:t>
            </a:r>
            <a:r>
              <a:rPr lang="en-US" altLang="ko-KR" sz="2400" baseline="30000" dirty="0" smtClean="0"/>
              <a:t>12</a:t>
            </a:r>
            <a:r>
              <a:rPr lang="en-US" altLang="ko-KR" sz="2400" dirty="0" smtClean="0"/>
              <a:t>C, p)</a:t>
            </a:r>
            <a:r>
              <a:rPr lang="en-US" altLang="ko-KR" sz="2400" baseline="30000" dirty="0" smtClean="0"/>
              <a:t>23</a:t>
            </a:r>
            <a:r>
              <a:rPr lang="en-US" altLang="ko-KR" sz="2400" dirty="0" smtClean="0"/>
              <a:t>Na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C(</a:t>
            </a: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C, a)</a:t>
            </a:r>
            <a:r>
              <a:rPr lang="en-US" altLang="ko-KR" sz="2800" baseline="30000" dirty="0" smtClean="0"/>
              <a:t>20</a:t>
            </a:r>
            <a:r>
              <a:rPr lang="en-US" altLang="ko-KR" sz="2800" dirty="0" smtClean="0"/>
              <a:t>Ne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12</a:t>
            </a:r>
            <a:r>
              <a:rPr lang="pt-BR" altLang="ko-KR" sz="2800" dirty="0" smtClean="0"/>
              <a:t>C(p, g)</a:t>
            </a:r>
            <a:r>
              <a:rPr lang="pt-BR" altLang="ko-KR" sz="2800" baseline="30000" dirty="0" smtClean="0"/>
              <a:t>13</a:t>
            </a:r>
            <a:r>
              <a:rPr lang="pt-BR" altLang="ko-KR" sz="2800" dirty="0" smtClean="0"/>
              <a:t>N --&gt; </a:t>
            </a:r>
            <a:r>
              <a:rPr lang="pt-BR" altLang="ko-KR" sz="2800" baseline="30000" dirty="0" smtClean="0"/>
              <a:t>13</a:t>
            </a:r>
            <a:r>
              <a:rPr lang="pt-BR" altLang="ko-KR" sz="2800" dirty="0" smtClean="0"/>
              <a:t>C + e</a:t>
            </a:r>
            <a:r>
              <a:rPr lang="pt-BR" altLang="ko-KR" sz="2800" baseline="30000" dirty="0" smtClean="0"/>
              <a:t>-</a:t>
            </a:r>
            <a:r>
              <a:rPr lang="pt-BR" altLang="ko-KR" sz="2800" dirty="0" smtClean="0"/>
              <a:t> + n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13</a:t>
            </a:r>
            <a:r>
              <a:rPr lang="en-US" altLang="ko-KR" sz="2800" dirty="0" smtClean="0"/>
              <a:t>C(a, n*)</a:t>
            </a:r>
            <a:r>
              <a:rPr lang="en-US" altLang="ko-KR" sz="2800" baseline="30000" dirty="0" smtClean="0"/>
              <a:t>16</a:t>
            </a:r>
            <a:r>
              <a:rPr lang="en-US" altLang="ko-KR" sz="2800" dirty="0" smtClean="0"/>
              <a:t>O</a:t>
            </a:r>
            <a:endParaRPr lang="en-US" altLang="ko-KR" sz="2800" baseline="300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T&gt;2*10</a:t>
            </a:r>
            <a:r>
              <a:rPr lang="en-US" altLang="ko-KR" sz="2800" baseline="30000" dirty="0" smtClean="0"/>
              <a:t>9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K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</a:t>
            </a: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O, n*)</a:t>
            </a:r>
            <a:r>
              <a:rPr lang="pt-BR" altLang="ko-KR" sz="2800" baseline="30000" dirty="0" smtClean="0"/>
              <a:t>31</a:t>
            </a:r>
            <a:r>
              <a:rPr lang="pt-BR" altLang="ko-KR" sz="2800" dirty="0" smtClean="0"/>
              <a:t>S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</a:t>
            </a: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O, p)</a:t>
            </a:r>
            <a:r>
              <a:rPr lang="pt-BR" altLang="ko-KR" sz="2800" baseline="30000" dirty="0" smtClean="0"/>
              <a:t>31</a:t>
            </a:r>
            <a:r>
              <a:rPr lang="pt-BR" altLang="ko-KR" sz="2800" dirty="0" smtClean="0"/>
              <a:t>P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</a:t>
            </a: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O, a)</a:t>
            </a:r>
            <a:r>
              <a:rPr lang="pt-BR" altLang="ko-KR" sz="2800" baseline="30000" dirty="0" smtClean="0"/>
              <a:t>28</a:t>
            </a:r>
            <a:r>
              <a:rPr lang="pt-BR" altLang="ko-KR" sz="2800" dirty="0" smtClean="0"/>
              <a:t>Si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T&gt;2.5*10</a:t>
            </a:r>
            <a:r>
              <a:rPr lang="en-US" altLang="ko-KR" sz="2800" baseline="30000" dirty="0" smtClean="0"/>
              <a:t>9</a:t>
            </a:r>
            <a:r>
              <a:rPr lang="en-US" altLang="ko-KR" sz="2800" dirty="0" smtClean="0"/>
              <a:t> K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it-IT" altLang="ko-KR" sz="2800" baseline="30000" dirty="0" smtClean="0"/>
              <a:t>31</a:t>
            </a:r>
            <a:r>
              <a:rPr lang="it-IT" altLang="ko-KR" sz="2800" dirty="0" smtClean="0"/>
              <a:t>P(g, p)</a:t>
            </a:r>
            <a:r>
              <a:rPr lang="it-IT" altLang="ko-KR" sz="2800" baseline="30000" dirty="0" smtClean="0"/>
              <a:t>30</a:t>
            </a:r>
            <a:r>
              <a:rPr lang="it-IT" altLang="ko-KR" sz="2800" dirty="0" smtClean="0"/>
              <a:t>Si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it-IT" altLang="ko-KR" sz="2800" baseline="30000" dirty="0" smtClean="0"/>
              <a:t>30</a:t>
            </a:r>
            <a:r>
              <a:rPr lang="it-IT" altLang="ko-KR" sz="2800" dirty="0" smtClean="0"/>
              <a:t>Si(g, n*)</a:t>
            </a:r>
            <a:r>
              <a:rPr lang="it-IT" altLang="ko-KR" sz="2800" baseline="30000" dirty="0" smtClean="0"/>
              <a:t>29</a:t>
            </a:r>
            <a:r>
              <a:rPr lang="it-IT" altLang="ko-KR" sz="2800" dirty="0" smtClean="0"/>
              <a:t>Si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it-IT" altLang="ko-KR" sz="2800" baseline="30000" dirty="0" smtClean="0"/>
              <a:t>29</a:t>
            </a:r>
            <a:r>
              <a:rPr lang="it-IT" altLang="ko-KR" sz="2800" dirty="0" smtClean="0"/>
              <a:t>Si(g, n)</a:t>
            </a:r>
            <a:r>
              <a:rPr lang="it-IT" altLang="ko-KR" sz="2800" baseline="30000" dirty="0" smtClean="0"/>
              <a:t>28</a:t>
            </a:r>
            <a:r>
              <a:rPr lang="it-IT" altLang="ko-KR" sz="2800" dirty="0" smtClean="0"/>
              <a:t>Si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pt-BR" altLang="ko-KR" sz="2800" dirty="0" smtClean="0"/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en-US" altLang="ko-KR" sz="2800" dirty="0" smtClean="0"/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E-process (equilibrium p-)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Silicon-burning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Equilibrium between P &amp; N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dirty="0" smtClean="0"/>
              <a:t>Element  28&lt;Z&lt;57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S- &amp; r-process (slow- &amp; rapid-p-)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Neutron capture </a:t>
            </a:r>
            <a:r>
              <a:rPr lang="en-US" altLang="ko-KR" sz="2800" dirty="0" smtClean="0">
                <a:sym typeface="Wingdings" pitchFamily="2" charset="2"/>
              </a:rPr>
              <a:t> isotopes</a:t>
            </a: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S-; Z&lt;209 (Bi)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dirty="0" smtClean="0"/>
              <a:t>R-; Z&gt;209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P-process:  T&gt;3*10</a:t>
            </a:r>
            <a:r>
              <a:rPr lang="en-US" altLang="ko-KR" sz="2800" baseline="30000" dirty="0" smtClean="0"/>
              <a:t>9</a:t>
            </a:r>
            <a:r>
              <a:rPr lang="en-US" altLang="ko-KR" sz="2800" dirty="0" smtClean="0"/>
              <a:t>K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X-process: </a:t>
            </a:r>
            <a:r>
              <a:rPr lang="en-US" altLang="ko-KR" sz="2800" dirty="0" err="1" smtClean="0"/>
              <a:t>spallation</a:t>
            </a:r>
            <a:r>
              <a:rPr lang="en-US" altLang="ko-KR" sz="2800" dirty="0" smtClean="0"/>
              <a:t> of nucleus </a:t>
            </a:r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ned.ipac.caltech.edu/level5/Pagel/Figures/figure1_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6838950" cy="325755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627784" y="47251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 From http://ned.ipac.caltech.edu/level5/Pagel/Figures/figure1_5.jpeg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896</TotalTime>
  <Words>327</Words>
  <Application>Microsoft Office PowerPoint</Application>
  <PresentationFormat>화면 슬라이드 쇼(4:3)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모듈</vt:lpstr>
      <vt:lpstr>Ch.2. 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***</cp:lastModifiedBy>
  <cp:revision>81</cp:revision>
  <dcterms:created xsi:type="dcterms:W3CDTF">2012-03-04T11:34:30Z</dcterms:created>
  <dcterms:modified xsi:type="dcterms:W3CDTF">2012-03-27T11:23:11Z</dcterms:modified>
</cp:coreProperties>
</file>